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8" r:id="rId4"/>
    <p:sldId id="257" r:id="rId5"/>
    <p:sldId id="260" r:id="rId6"/>
    <p:sldId id="261" r:id="rId7"/>
    <p:sldId id="262" r:id="rId8"/>
    <p:sldId id="264" r:id="rId9"/>
    <p:sldId id="265" r:id="rId10"/>
    <p:sldId id="270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023" autoAdjust="0"/>
  </p:normalViewPr>
  <p:slideViewPr>
    <p:cSldViewPr snapToGrid="0">
      <p:cViewPr varScale="1">
        <p:scale>
          <a:sx n="90" d="100"/>
          <a:sy n="90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DC74BA-3601-4CDF-8560-E81BBC163EE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B1A900-9142-47F2-BBE9-AF221F94D555}">
      <dgm:prSet phldrT="[Text]"/>
      <dgm:spPr/>
      <dgm:t>
        <a:bodyPr/>
        <a:lstStyle/>
        <a:p>
          <a:r>
            <a:rPr lang="en-US" dirty="0" smtClean="0"/>
            <a:t>Consultation Request</a:t>
          </a:r>
          <a:endParaRPr lang="en-US" dirty="0"/>
        </a:p>
      </dgm:t>
    </dgm:pt>
    <dgm:pt modelId="{AEEE0059-9D66-4F9D-BB44-C8170ACD3D92}" type="parTrans" cxnId="{609E0F83-E9BB-47F0-9BAF-39C903046A3C}">
      <dgm:prSet/>
      <dgm:spPr/>
      <dgm:t>
        <a:bodyPr/>
        <a:lstStyle/>
        <a:p>
          <a:endParaRPr lang="en-US"/>
        </a:p>
      </dgm:t>
    </dgm:pt>
    <dgm:pt modelId="{36790BE3-6C4B-4A74-A6DB-6D2812E2FF54}" type="sibTrans" cxnId="{609E0F83-E9BB-47F0-9BAF-39C903046A3C}">
      <dgm:prSet/>
      <dgm:spPr/>
      <dgm:t>
        <a:bodyPr/>
        <a:lstStyle/>
        <a:p>
          <a:endParaRPr lang="en-US"/>
        </a:p>
      </dgm:t>
    </dgm:pt>
    <dgm:pt modelId="{52BA9F4E-666D-480F-A6B2-5A11A4CC4789}">
      <dgm:prSet phldrT="[Text]"/>
      <dgm:spPr/>
      <dgm:t>
        <a:bodyPr/>
        <a:lstStyle/>
        <a:p>
          <a:r>
            <a:rPr lang="en-US" dirty="0" smtClean="0"/>
            <a:t>Initial Meeting</a:t>
          </a:r>
          <a:endParaRPr lang="en-US" dirty="0"/>
        </a:p>
      </dgm:t>
    </dgm:pt>
    <dgm:pt modelId="{80981ECA-33BA-4D17-9584-0F58422C5B9B}" type="parTrans" cxnId="{70698CBC-2283-4720-8638-175D6021C95A}">
      <dgm:prSet/>
      <dgm:spPr/>
      <dgm:t>
        <a:bodyPr/>
        <a:lstStyle/>
        <a:p>
          <a:endParaRPr lang="en-US"/>
        </a:p>
      </dgm:t>
    </dgm:pt>
    <dgm:pt modelId="{1218FA4A-D118-4EDB-8081-05A9BFB3720C}" type="sibTrans" cxnId="{70698CBC-2283-4720-8638-175D6021C95A}">
      <dgm:prSet/>
      <dgm:spPr/>
      <dgm:t>
        <a:bodyPr/>
        <a:lstStyle/>
        <a:p>
          <a:endParaRPr lang="en-US"/>
        </a:p>
      </dgm:t>
    </dgm:pt>
    <dgm:pt modelId="{40950D40-4795-4512-A42E-674814726A95}">
      <dgm:prSet phldrT="[Text]"/>
      <dgm:spPr/>
      <dgm:t>
        <a:bodyPr/>
        <a:lstStyle/>
        <a:p>
          <a:r>
            <a:rPr lang="en-US" dirty="0" smtClean="0"/>
            <a:t>Scope of Work Drafted</a:t>
          </a:r>
          <a:endParaRPr lang="en-US" dirty="0"/>
        </a:p>
      </dgm:t>
    </dgm:pt>
    <dgm:pt modelId="{C9DD3076-4A3E-4848-83E5-8165BF5E422D}" type="parTrans" cxnId="{B5FEA48D-442B-4739-A44B-7C0420A95B11}">
      <dgm:prSet/>
      <dgm:spPr/>
      <dgm:t>
        <a:bodyPr/>
        <a:lstStyle/>
        <a:p>
          <a:endParaRPr lang="en-US"/>
        </a:p>
      </dgm:t>
    </dgm:pt>
    <dgm:pt modelId="{B0C898B9-5B6F-471F-BB9A-603D47D0CCFE}" type="sibTrans" cxnId="{B5FEA48D-442B-4739-A44B-7C0420A95B11}">
      <dgm:prSet/>
      <dgm:spPr/>
      <dgm:t>
        <a:bodyPr/>
        <a:lstStyle/>
        <a:p>
          <a:endParaRPr lang="en-US"/>
        </a:p>
      </dgm:t>
    </dgm:pt>
    <dgm:pt modelId="{945DC966-CD11-46F8-AFFB-7E471F812B78}">
      <dgm:prSet phldrT="[Text]"/>
      <dgm:spPr/>
      <dgm:t>
        <a:bodyPr/>
        <a:lstStyle/>
        <a:p>
          <a:r>
            <a:rPr lang="en-US" dirty="0" smtClean="0"/>
            <a:t>Assigned to Statistician</a:t>
          </a:r>
          <a:endParaRPr lang="en-US" dirty="0"/>
        </a:p>
      </dgm:t>
    </dgm:pt>
    <dgm:pt modelId="{CD58DADE-55F8-4B36-932A-0DCA86E07D47}" type="parTrans" cxnId="{0CC48012-8A6E-4578-B48C-70A3B36E8985}">
      <dgm:prSet/>
      <dgm:spPr/>
      <dgm:t>
        <a:bodyPr/>
        <a:lstStyle/>
        <a:p>
          <a:endParaRPr lang="en-US"/>
        </a:p>
      </dgm:t>
    </dgm:pt>
    <dgm:pt modelId="{4C6D84C5-91E8-4E6A-B224-1C066E960354}" type="sibTrans" cxnId="{0CC48012-8A6E-4578-B48C-70A3B36E8985}">
      <dgm:prSet/>
      <dgm:spPr/>
      <dgm:t>
        <a:bodyPr/>
        <a:lstStyle/>
        <a:p>
          <a:endParaRPr lang="en-US"/>
        </a:p>
      </dgm:t>
    </dgm:pt>
    <dgm:pt modelId="{F6B26E7A-1F95-490F-9A1E-EF713D1FA852}">
      <dgm:prSet phldrT="[Text]"/>
      <dgm:spPr/>
      <dgm:t>
        <a:bodyPr/>
        <a:lstStyle/>
        <a:p>
          <a:r>
            <a:rPr lang="en-US" dirty="0" smtClean="0"/>
            <a:t>Collaboration</a:t>
          </a:r>
        </a:p>
        <a:p>
          <a:r>
            <a:rPr lang="en-US" dirty="0" smtClean="0"/>
            <a:t>Begins </a:t>
          </a:r>
          <a:endParaRPr lang="en-US" dirty="0"/>
        </a:p>
      </dgm:t>
    </dgm:pt>
    <dgm:pt modelId="{81F47C0D-44E6-451C-97D1-282D71ECB338}" type="parTrans" cxnId="{6AC27930-EA60-4B84-AD93-30EC4DD4ECD7}">
      <dgm:prSet/>
      <dgm:spPr/>
      <dgm:t>
        <a:bodyPr/>
        <a:lstStyle/>
        <a:p>
          <a:endParaRPr lang="en-US"/>
        </a:p>
      </dgm:t>
    </dgm:pt>
    <dgm:pt modelId="{86B0227E-1443-4682-B38D-B0B8B848021F}" type="sibTrans" cxnId="{6AC27930-EA60-4B84-AD93-30EC4DD4ECD7}">
      <dgm:prSet/>
      <dgm:spPr/>
      <dgm:t>
        <a:bodyPr/>
        <a:lstStyle/>
        <a:p>
          <a:endParaRPr lang="en-US"/>
        </a:p>
      </dgm:t>
    </dgm:pt>
    <dgm:pt modelId="{DB698E26-65D7-4D27-A889-2BEE0A5BE2A0}" type="pres">
      <dgm:prSet presAssocID="{78DC74BA-3601-4CDF-8560-E81BBC163E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814117-6554-4F7A-A4AA-1F4B26FC90E4}" type="pres">
      <dgm:prSet presAssocID="{B6B1A900-9142-47F2-BBE9-AF221F94D55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9D711-8869-4150-8EE6-21BE52139B76}" type="pres">
      <dgm:prSet presAssocID="{36790BE3-6C4B-4A74-A6DB-6D2812E2FF54}" presName="parTxOnlySpace" presStyleCnt="0"/>
      <dgm:spPr/>
    </dgm:pt>
    <dgm:pt modelId="{64D84D7F-8F82-434A-90F5-BAF522F4EE55}" type="pres">
      <dgm:prSet presAssocID="{945DC966-CD11-46F8-AFFB-7E471F812B78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79D8E-D147-42F9-9569-48B6F342CCE5}" type="pres">
      <dgm:prSet presAssocID="{4C6D84C5-91E8-4E6A-B224-1C066E960354}" presName="parTxOnlySpace" presStyleCnt="0"/>
      <dgm:spPr/>
    </dgm:pt>
    <dgm:pt modelId="{A015CBC2-2BE2-41CC-B47B-7A4E212AF9AA}" type="pres">
      <dgm:prSet presAssocID="{52BA9F4E-666D-480F-A6B2-5A11A4CC4789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8DA70-0D6B-4DDD-B56D-8794B5DFD63D}" type="pres">
      <dgm:prSet presAssocID="{1218FA4A-D118-4EDB-8081-05A9BFB3720C}" presName="parTxOnlySpace" presStyleCnt="0"/>
      <dgm:spPr/>
    </dgm:pt>
    <dgm:pt modelId="{83574C29-0806-4C02-93FC-98DE3CF049DA}" type="pres">
      <dgm:prSet presAssocID="{40950D40-4795-4512-A42E-674814726A95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10EB2-0520-45C1-BC69-B6C29D2F4A98}" type="pres">
      <dgm:prSet presAssocID="{B0C898B9-5B6F-471F-BB9A-603D47D0CCFE}" presName="parTxOnlySpace" presStyleCnt="0"/>
      <dgm:spPr/>
    </dgm:pt>
    <dgm:pt modelId="{9BF273FE-0C4F-4934-9953-875D1B217137}" type="pres">
      <dgm:prSet presAssocID="{F6B26E7A-1F95-490F-9A1E-EF713D1FA852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6D9C91-383C-4D55-8CBC-28311AC5AF77}" type="presOf" srcId="{52BA9F4E-666D-480F-A6B2-5A11A4CC4789}" destId="{A015CBC2-2BE2-41CC-B47B-7A4E212AF9AA}" srcOrd="0" destOrd="0" presId="urn:microsoft.com/office/officeart/2005/8/layout/chevron1"/>
    <dgm:cxn modelId="{609E0F83-E9BB-47F0-9BAF-39C903046A3C}" srcId="{78DC74BA-3601-4CDF-8560-E81BBC163EE3}" destId="{B6B1A900-9142-47F2-BBE9-AF221F94D555}" srcOrd="0" destOrd="0" parTransId="{AEEE0059-9D66-4F9D-BB44-C8170ACD3D92}" sibTransId="{36790BE3-6C4B-4A74-A6DB-6D2812E2FF54}"/>
    <dgm:cxn modelId="{17742E2F-DD00-4BC4-9DD5-3C2778C5B2C0}" type="presOf" srcId="{F6B26E7A-1F95-490F-9A1E-EF713D1FA852}" destId="{9BF273FE-0C4F-4934-9953-875D1B217137}" srcOrd="0" destOrd="0" presId="urn:microsoft.com/office/officeart/2005/8/layout/chevron1"/>
    <dgm:cxn modelId="{0CC48012-8A6E-4578-B48C-70A3B36E8985}" srcId="{78DC74BA-3601-4CDF-8560-E81BBC163EE3}" destId="{945DC966-CD11-46F8-AFFB-7E471F812B78}" srcOrd="1" destOrd="0" parTransId="{CD58DADE-55F8-4B36-932A-0DCA86E07D47}" sibTransId="{4C6D84C5-91E8-4E6A-B224-1C066E960354}"/>
    <dgm:cxn modelId="{19EF9F66-DADE-4031-BF5B-91D104ABC838}" type="presOf" srcId="{40950D40-4795-4512-A42E-674814726A95}" destId="{83574C29-0806-4C02-93FC-98DE3CF049DA}" srcOrd="0" destOrd="0" presId="urn:microsoft.com/office/officeart/2005/8/layout/chevron1"/>
    <dgm:cxn modelId="{66016A66-A6BE-4745-BED5-4FBDD9D08496}" type="presOf" srcId="{78DC74BA-3601-4CDF-8560-E81BBC163EE3}" destId="{DB698E26-65D7-4D27-A889-2BEE0A5BE2A0}" srcOrd="0" destOrd="0" presId="urn:microsoft.com/office/officeart/2005/8/layout/chevron1"/>
    <dgm:cxn modelId="{B5FEA48D-442B-4739-A44B-7C0420A95B11}" srcId="{78DC74BA-3601-4CDF-8560-E81BBC163EE3}" destId="{40950D40-4795-4512-A42E-674814726A95}" srcOrd="3" destOrd="0" parTransId="{C9DD3076-4A3E-4848-83E5-8165BF5E422D}" sibTransId="{B0C898B9-5B6F-471F-BB9A-603D47D0CCFE}"/>
    <dgm:cxn modelId="{6A00538B-C066-415D-8CD6-A5E94BEB5E28}" type="presOf" srcId="{945DC966-CD11-46F8-AFFB-7E471F812B78}" destId="{64D84D7F-8F82-434A-90F5-BAF522F4EE55}" srcOrd="0" destOrd="0" presId="urn:microsoft.com/office/officeart/2005/8/layout/chevron1"/>
    <dgm:cxn modelId="{70698CBC-2283-4720-8638-175D6021C95A}" srcId="{78DC74BA-3601-4CDF-8560-E81BBC163EE3}" destId="{52BA9F4E-666D-480F-A6B2-5A11A4CC4789}" srcOrd="2" destOrd="0" parTransId="{80981ECA-33BA-4D17-9584-0F58422C5B9B}" sibTransId="{1218FA4A-D118-4EDB-8081-05A9BFB3720C}"/>
    <dgm:cxn modelId="{6AC27930-EA60-4B84-AD93-30EC4DD4ECD7}" srcId="{78DC74BA-3601-4CDF-8560-E81BBC163EE3}" destId="{F6B26E7A-1F95-490F-9A1E-EF713D1FA852}" srcOrd="4" destOrd="0" parTransId="{81F47C0D-44E6-451C-97D1-282D71ECB338}" sibTransId="{86B0227E-1443-4682-B38D-B0B8B848021F}"/>
    <dgm:cxn modelId="{83760295-BA45-493A-9F32-011AFF7DF168}" type="presOf" srcId="{B6B1A900-9142-47F2-BBE9-AF221F94D555}" destId="{FA814117-6554-4F7A-A4AA-1F4B26FC90E4}" srcOrd="0" destOrd="0" presId="urn:microsoft.com/office/officeart/2005/8/layout/chevron1"/>
    <dgm:cxn modelId="{17131676-D671-432F-BB8B-4ACB75D12BF3}" type="presParOf" srcId="{DB698E26-65D7-4D27-A889-2BEE0A5BE2A0}" destId="{FA814117-6554-4F7A-A4AA-1F4B26FC90E4}" srcOrd="0" destOrd="0" presId="urn:microsoft.com/office/officeart/2005/8/layout/chevron1"/>
    <dgm:cxn modelId="{83195DD2-7771-477A-B7D7-13983F8DDF97}" type="presParOf" srcId="{DB698E26-65D7-4D27-A889-2BEE0A5BE2A0}" destId="{59E9D711-8869-4150-8EE6-21BE52139B76}" srcOrd="1" destOrd="0" presId="urn:microsoft.com/office/officeart/2005/8/layout/chevron1"/>
    <dgm:cxn modelId="{1B9D4BDD-6679-4363-8EC3-1A8BBCED7E0F}" type="presParOf" srcId="{DB698E26-65D7-4D27-A889-2BEE0A5BE2A0}" destId="{64D84D7F-8F82-434A-90F5-BAF522F4EE55}" srcOrd="2" destOrd="0" presId="urn:microsoft.com/office/officeart/2005/8/layout/chevron1"/>
    <dgm:cxn modelId="{051ED7CC-62C5-4C5E-A457-9ADE29650FEA}" type="presParOf" srcId="{DB698E26-65D7-4D27-A889-2BEE0A5BE2A0}" destId="{92E79D8E-D147-42F9-9569-48B6F342CCE5}" srcOrd="3" destOrd="0" presId="urn:microsoft.com/office/officeart/2005/8/layout/chevron1"/>
    <dgm:cxn modelId="{1DC19413-3523-4D84-835D-5C85EADDA471}" type="presParOf" srcId="{DB698E26-65D7-4D27-A889-2BEE0A5BE2A0}" destId="{A015CBC2-2BE2-41CC-B47B-7A4E212AF9AA}" srcOrd="4" destOrd="0" presId="urn:microsoft.com/office/officeart/2005/8/layout/chevron1"/>
    <dgm:cxn modelId="{C14C71B7-4814-43C6-90BD-4BCF455BB574}" type="presParOf" srcId="{DB698E26-65D7-4D27-A889-2BEE0A5BE2A0}" destId="{6588DA70-0D6B-4DDD-B56D-8794B5DFD63D}" srcOrd="5" destOrd="0" presId="urn:microsoft.com/office/officeart/2005/8/layout/chevron1"/>
    <dgm:cxn modelId="{FEFE0BE1-413F-4D64-847B-A4A9BA23519F}" type="presParOf" srcId="{DB698E26-65D7-4D27-A889-2BEE0A5BE2A0}" destId="{83574C29-0806-4C02-93FC-98DE3CF049DA}" srcOrd="6" destOrd="0" presId="urn:microsoft.com/office/officeart/2005/8/layout/chevron1"/>
    <dgm:cxn modelId="{DBCA6582-596E-4AB4-863B-A59C4561B076}" type="presParOf" srcId="{DB698E26-65D7-4D27-A889-2BEE0A5BE2A0}" destId="{48E10EB2-0520-45C1-BC69-B6C29D2F4A98}" srcOrd="7" destOrd="0" presId="urn:microsoft.com/office/officeart/2005/8/layout/chevron1"/>
    <dgm:cxn modelId="{4CCFCC07-4182-42B9-BA98-4C737A4D9CE7}" type="presParOf" srcId="{DB698E26-65D7-4D27-A889-2BEE0A5BE2A0}" destId="{9BF273FE-0C4F-4934-9953-875D1B217137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14117-6554-4F7A-A4AA-1F4B26FC90E4}">
      <dsp:nvSpPr>
        <dsp:cNvPr id="0" name=""/>
        <dsp:cNvSpPr/>
      </dsp:nvSpPr>
      <dsp:spPr>
        <a:xfrm>
          <a:off x="2805" y="2210010"/>
          <a:ext cx="2496614" cy="998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Consultation Request</a:t>
          </a:r>
          <a:endParaRPr lang="en-US" sz="2000" kern="1200" dirty="0"/>
        </a:p>
      </dsp:txBody>
      <dsp:txXfrm>
        <a:off x="502128" y="2210010"/>
        <a:ext cx="1497969" cy="998645"/>
      </dsp:txXfrm>
    </dsp:sp>
    <dsp:sp modelId="{64D84D7F-8F82-434A-90F5-BAF522F4EE55}">
      <dsp:nvSpPr>
        <dsp:cNvPr id="0" name=""/>
        <dsp:cNvSpPr/>
      </dsp:nvSpPr>
      <dsp:spPr>
        <a:xfrm>
          <a:off x="2249758" y="2210010"/>
          <a:ext cx="2496614" cy="998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Assigned to Statistician</a:t>
          </a:r>
          <a:endParaRPr lang="en-US" sz="2000" kern="1200" dirty="0"/>
        </a:p>
      </dsp:txBody>
      <dsp:txXfrm>
        <a:off x="2749081" y="2210010"/>
        <a:ext cx="1497969" cy="998645"/>
      </dsp:txXfrm>
    </dsp:sp>
    <dsp:sp modelId="{A015CBC2-2BE2-41CC-B47B-7A4E212AF9AA}">
      <dsp:nvSpPr>
        <dsp:cNvPr id="0" name=""/>
        <dsp:cNvSpPr/>
      </dsp:nvSpPr>
      <dsp:spPr>
        <a:xfrm>
          <a:off x="4496710" y="2210010"/>
          <a:ext cx="2496614" cy="998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Initial Meeting</a:t>
          </a:r>
          <a:endParaRPr lang="en-US" sz="2000" kern="1200" dirty="0"/>
        </a:p>
      </dsp:txBody>
      <dsp:txXfrm>
        <a:off x="4996033" y="2210010"/>
        <a:ext cx="1497969" cy="998645"/>
      </dsp:txXfrm>
    </dsp:sp>
    <dsp:sp modelId="{83574C29-0806-4C02-93FC-98DE3CF049DA}">
      <dsp:nvSpPr>
        <dsp:cNvPr id="0" name=""/>
        <dsp:cNvSpPr/>
      </dsp:nvSpPr>
      <dsp:spPr>
        <a:xfrm>
          <a:off x="6743663" y="2210010"/>
          <a:ext cx="2496614" cy="998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Scope of Work Drafted</a:t>
          </a:r>
          <a:endParaRPr lang="en-US" sz="2000" kern="1200" dirty="0"/>
        </a:p>
      </dsp:txBody>
      <dsp:txXfrm>
        <a:off x="7242986" y="2210010"/>
        <a:ext cx="1497969" cy="998645"/>
      </dsp:txXfrm>
    </dsp:sp>
    <dsp:sp modelId="{9BF273FE-0C4F-4934-9953-875D1B217137}">
      <dsp:nvSpPr>
        <dsp:cNvPr id="0" name=""/>
        <dsp:cNvSpPr/>
      </dsp:nvSpPr>
      <dsp:spPr>
        <a:xfrm>
          <a:off x="8990616" y="2210010"/>
          <a:ext cx="2496614" cy="998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Collaboration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Begins </a:t>
          </a:r>
          <a:endParaRPr lang="en-US" sz="2000" kern="1200" dirty="0"/>
        </a:p>
      </dsp:txBody>
      <dsp:txXfrm>
        <a:off x="9489939" y="2210010"/>
        <a:ext cx="1497969" cy="998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2A2C5-162B-4274-B6EF-8F05CA3B154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DC131-43B9-4098-9F62-638FC746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Daniel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Tomaszewski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Pharm.D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Ph.D. – NIH RO3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Assistant Professor of Pharmacy Administration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Harry and Diane Rinker Health Science Campus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Provide statistical support, including power/sample size consideration, as well as data analysis and interpretation for the project.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BUDGET ESTIMATE AND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Mary K. Fagan, PhD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 Sciences and Disorders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College of Health and Behavioral Sciences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BUDGET ESTIMATE AND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CONSULTATION OF SAP AND REPSONSE TO GRANT REVIEWER COMMENTS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DC131-43B9-4098-9F62-638FC74695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21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5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9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5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0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4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1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1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2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6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31BEB-E2F7-4C0F-9D88-0E5B51A255B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7108-FB0B-4B8C-8175-9023A9814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3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ricksod@uci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tatconsulting.ics.uci.edu/chapman-researcher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consulting.ics.uci.edu/request-consultati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114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Statistical Resources for Chapman University Researchers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5928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Joni Ricks-Oddie, PhD MPH</a:t>
            </a:r>
          </a:p>
          <a:p>
            <a:r>
              <a:rPr lang="en-US" dirty="0"/>
              <a:t>Director, UCI Center for Statistical Consulting | Department of Statistics</a:t>
            </a:r>
            <a:br>
              <a:rPr lang="en-US" dirty="0"/>
            </a:br>
            <a:r>
              <a:rPr lang="en-US" dirty="0"/>
              <a:t>Director,  Biostatistics, Epidemiology &amp; Research Design Unit | Institute for Clinical and Translation Science (ICTS)</a:t>
            </a:r>
          </a:p>
          <a:p>
            <a:r>
              <a:rPr lang="en-US" dirty="0"/>
              <a:t>University of California, Irvine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78" y="173038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5697" y="17303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521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55" y="6234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How we work?</a:t>
            </a:r>
            <a:endParaRPr lang="en-US" sz="60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36055657"/>
              </p:ext>
            </p:extLst>
          </p:nvPr>
        </p:nvGraphicFramePr>
        <p:xfrm>
          <a:off x="374074" y="774315"/>
          <a:ext cx="114900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359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416" y="1792373"/>
            <a:ext cx="11071167" cy="4874433"/>
          </a:xfrm>
        </p:spPr>
        <p:txBody>
          <a:bodyPr/>
          <a:lstStyle/>
          <a:p>
            <a:r>
              <a:rPr lang="en-US" dirty="0" smtClean="0"/>
              <a:t>Do you have a set of Standard Operating Procedures?</a:t>
            </a:r>
          </a:p>
          <a:p>
            <a:r>
              <a:rPr lang="en-US" dirty="0" smtClean="0"/>
              <a:t>Do you have similar relationship like this with other universities?</a:t>
            </a:r>
          </a:p>
          <a:p>
            <a:r>
              <a:rPr lang="en-US" dirty="0" smtClean="0"/>
              <a:t>I am interested in getting trained to use statistical software is that something you could help with?</a:t>
            </a:r>
          </a:p>
          <a:p>
            <a:r>
              <a:rPr lang="en-US" dirty="0" smtClean="0"/>
              <a:t>My research group need to learn how to do a specific type of analysis. Could you teach us how to do that?</a:t>
            </a:r>
          </a:p>
          <a:p>
            <a:r>
              <a:rPr lang="en-US" dirty="0" smtClean="0"/>
              <a:t>I need a statistician to be part of a grant? Do you have someone who could help?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03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82283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Questions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Joni Ricks-Oddie, PhD MPH</a:t>
            </a:r>
          </a:p>
          <a:p>
            <a:r>
              <a:rPr lang="en-US" sz="3600" dirty="0" smtClean="0">
                <a:hlinkClick r:id="rId2"/>
              </a:rPr>
              <a:t>jricksod@uci.edu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4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7818" y="2071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Who am I?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218" y="1595437"/>
            <a:ext cx="8848207" cy="464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5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am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65873" cy="4899371"/>
          </a:xfrm>
        </p:spPr>
        <p:txBody>
          <a:bodyPr/>
          <a:lstStyle/>
          <a:p>
            <a:r>
              <a:rPr lang="en-US" dirty="0" smtClean="0"/>
              <a:t>To help!</a:t>
            </a:r>
          </a:p>
          <a:p>
            <a:r>
              <a:rPr lang="en-US" dirty="0" smtClean="0"/>
              <a:t>Our goals with the UCI community:</a:t>
            </a:r>
          </a:p>
          <a:p>
            <a:pPr lvl="1"/>
            <a:r>
              <a:rPr lang="en-US" dirty="0" smtClean="0"/>
              <a:t>Promote High Quality Research and competitive proposal development </a:t>
            </a:r>
          </a:p>
          <a:p>
            <a:pPr lvl="1"/>
            <a:r>
              <a:rPr lang="en-US" dirty="0" smtClean="0"/>
              <a:t>Provide High Quality Statistical Support</a:t>
            </a:r>
          </a:p>
          <a:p>
            <a:pPr lvl="1"/>
            <a:r>
              <a:rPr lang="en-US" dirty="0" smtClean="0"/>
              <a:t>Partner with researchers and research groups</a:t>
            </a:r>
          </a:p>
          <a:p>
            <a:r>
              <a:rPr lang="en-US" dirty="0" smtClean="0"/>
              <a:t>We are extending those goals to our </a:t>
            </a:r>
            <a:r>
              <a:rPr lang="en-US" dirty="0" smtClean="0"/>
              <a:t>community </a:t>
            </a:r>
            <a:r>
              <a:rPr lang="en-US" dirty="0" smtClean="0"/>
              <a:t>partners like Chapman University</a:t>
            </a:r>
          </a:p>
          <a:p>
            <a:r>
              <a:rPr lang="en-US" dirty="0" smtClean="0"/>
              <a:t>Chapman Univ</a:t>
            </a:r>
            <a:r>
              <a:rPr lang="en-US" dirty="0" smtClean="0"/>
              <a:t>ersity </a:t>
            </a:r>
            <a:r>
              <a:rPr lang="en-US" dirty="0" smtClean="0"/>
              <a:t>Office </a:t>
            </a:r>
            <a:r>
              <a:rPr lang="en-US" dirty="0" smtClean="0"/>
              <a:t>of Research recognizes the gap and appreciates the need for statistical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4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Partnership – What is available to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Agreement between Chapman University and UCI (CSC and ICTS/BERD)</a:t>
            </a:r>
          </a:p>
          <a:p>
            <a:r>
              <a:rPr lang="en-US" dirty="0" smtClean="0"/>
              <a:t>Access to the statisticians in both groups</a:t>
            </a:r>
          </a:p>
          <a:p>
            <a:r>
              <a:rPr lang="en-US" dirty="0" smtClean="0"/>
              <a:t>Ability to make website meeting/consultations requests</a:t>
            </a:r>
          </a:p>
          <a:p>
            <a:r>
              <a:rPr lang="en-US" dirty="0" smtClean="0"/>
              <a:t>Access to ICTS/BERD “Drop-In” consulting hours at UCI Main Campus in </a:t>
            </a:r>
            <a:r>
              <a:rPr lang="en-US" dirty="0"/>
              <a:t>I</a:t>
            </a:r>
            <a:r>
              <a:rPr lang="en-US" dirty="0" smtClean="0"/>
              <a:t>rvine </a:t>
            </a:r>
            <a:r>
              <a:rPr lang="en-US" b="1" u="sng" dirty="0" smtClean="0"/>
              <a:t>AND </a:t>
            </a:r>
            <a:r>
              <a:rPr lang="en-US" dirty="0" smtClean="0"/>
              <a:t>UCI Medical Center In Orange</a:t>
            </a:r>
          </a:p>
          <a:p>
            <a:r>
              <a:rPr lang="en-US" dirty="0" smtClean="0"/>
              <a:t>Same internal rates ($80) as UCI affiliated faculty, staff and students</a:t>
            </a:r>
          </a:p>
          <a:p>
            <a:r>
              <a:rPr lang="en-US" dirty="0" smtClean="0"/>
              <a:t>Opportunity to include CSC and ICTS/BERD statisticians on grant submissions (budget or sub-award)</a:t>
            </a:r>
          </a:p>
        </p:txBody>
      </p:sp>
    </p:spTree>
    <p:extLst>
      <p:ext uri="{BB962C8B-B14F-4D97-AF65-F5344CB8AC3E}">
        <p14:creationId xmlns:p14="http://schemas.microsoft.com/office/powerpoint/2010/main" val="152164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services provide a holistic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assistance at all stages of project development from study design through final publication.</a:t>
            </a:r>
          </a:p>
          <a:p>
            <a:r>
              <a:rPr lang="en-US" dirty="0"/>
              <a:t>G</a:t>
            </a:r>
            <a:r>
              <a:rPr lang="en-US" dirty="0" smtClean="0"/>
              <a:t>rant proposal preparation</a:t>
            </a:r>
          </a:p>
          <a:p>
            <a:r>
              <a:rPr lang="en-US" dirty="0"/>
              <a:t>S</a:t>
            </a:r>
            <a:r>
              <a:rPr lang="en-US" dirty="0" smtClean="0"/>
              <a:t>tudy design</a:t>
            </a:r>
          </a:p>
          <a:p>
            <a:r>
              <a:rPr lang="en-US" dirty="0" smtClean="0"/>
              <a:t>Planning and conducting statistical analysis, </a:t>
            </a:r>
          </a:p>
          <a:p>
            <a:r>
              <a:rPr lang="en-US" dirty="0"/>
              <a:t>P</a:t>
            </a:r>
            <a:r>
              <a:rPr lang="en-US" dirty="0" smtClean="0"/>
              <a:t>ower and sample size calculations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Interpretation of results</a:t>
            </a:r>
          </a:p>
          <a:p>
            <a:r>
              <a:rPr lang="en-US" dirty="0"/>
              <a:t>M</a:t>
            </a:r>
            <a:r>
              <a:rPr lang="en-US" dirty="0" smtClean="0"/>
              <a:t>anuscript/poster/abstract review and preparation</a:t>
            </a:r>
          </a:p>
          <a:p>
            <a:r>
              <a:rPr lang="en-US" dirty="0"/>
              <a:t>R</a:t>
            </a:r>
            <a:r>
              <a:rPr lang="en-US" dirty="0" smtClean="0"/>
              <a:t>esponse to reviewers</a:t>
            </a:r>
          </a:p>
          <a:p>
            <a:r>
              <a:rPr lang="en-US" dirty="0" smtClean="0"/>
              <a:t>IRB applications,</a:t>
            </a:r>
          </a:p>
          <a:p>
            <a:r>
              <a:rPr lang="en-US" dirty="0"/>
              <a:t>T</a:t>
            </a:r>
            <a:r>
              <a:rPr lang="en-US" dirty="0" smtClean="0"/>
              <a:t>raining in the use of statistical software</a:t>
            </a:r>
          </a:p>
          <a:p>
            <a:r>
              <a:rPr lang="en-US" dirty="0"/>
              <a:t>R</a:t>
            </a:r>
            <a:r>
              <a:rPr lang="en-US" dirty="0" smtClean="0"/>
              <a:t>esearch database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5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1325563"/>
          </a:xfrm>
        </p:spPr>
        <p:txBody>
          <a:bodyPr/>
          <a:lstStyle/>
          <a:p>
            <a:r>
              <a:rPr lang="en-US" dirty="0" smtClean="0"/>
              <a:t>Free and Fee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340341"/>
            <a:ext cx="5157787" cy="8239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FREE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0698" y="2208314"/>
            <a:ext cx="5781502" cy="4649686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 of consultation on any new project</a:t>
            </a:r>
          </a:p>
          <a:p>
            <a:r>
              <a:rPr lang="en-US" dirty="0" smtClean="0"/>
              <a:t>Drop-In Consulting Sessions</a:t>
            </a:r>
          </a:p>
          <a:p>
            <a:r>
              <a:rPr lang="en-US" dirty="0" smtClean="0"/>
              <a:t>Grant Submission Support</a:t>
            </a:r>
          </a:p>
          <a:p>
            <a:pPr lvl="1"/>
            <a:r>
              <a:rPr lang="en-US" dirty="0" smtClean="0"/>
              <a:t> CSC and/or ICTS/BERD staff including in grant as budget or sub-award (% FTE)</a:t>
            </a:r>
            <a:endParaRPr lang="en-US" dirty="0"/>
          </a:p>
          <a:p>
            <a:pPr lvl="1"/>
            <a:r>
              <a:rPr lang="en-US" dirty="0" smtClean="0"/>
              <a:t>Study Design</a:t>
            </a:r>
          </a:p>
          <a:p>
            <a:pPr lvl="1"/>
            <a:r>
              <a:rPr lang="en-US" dirty="0" smtClean="0"/>
              <a:t>Power Analysis/Sample Size </a:t>
            </a:r>
          </a:p>
          <a:p>
            <a:pPr lvl="1"/>
            <a:r>
              <a:rPr lang="en-US" dirty="0" smtClean="0"/>
              <a:t>Statistical </a:t>
            </a:r>
            <a:r>
              <a:rPr lang="en-US" dirty="0"/>
              <a:t>M</a:t>
            </a:r>
            <a:r>
              <a:rPr lang="en-US" dirty="0" smtClean="0"/>
              <a:t>ethods Planning and write-up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430338"/>
            <a:ext cx="5183188" cy="8239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FEE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234225"/>
            <a:ext cx="5764876" cy="4296259"/>
          </a:xfrm>
        </p:spPr>
        <p:txBody>
          <a:bodyPr/>
          <a:lstStyle/>
          <a:p>
            <a:r>
              <a:rPr lang="en-US" dirty="0" smtClean="0"/>
              <a:t>Consultation beyond the first hour on any project outside of Grant Submission Support</a:t>
            </a:r>
          </a:p>
          <a:p>
            <a:pPr lvl="1"/>
            <a:r>
              <a:rPr lang="en-US" dirty="0" smtClean="0"/>
              <a:t>Study design to reviewer response</a:t>
            </a:r>
          </a:p>
          <a:p>
            <a:r>
              <a:rPr lang="en-US" dirty="0"/>
              <a:t>G</a:t>
            </a:r>
            <a:r>
              <a:rPr lang="en-US" dirty="0" smtClean="0"/>
              <a:t>rant preparation if we are not included in the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69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https://statconsulting.ics.uci.edu/chapman-researchers/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399" y="596094"/>
            <a:ext cx="7492648" cy="626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7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request?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https://statconsulting.ics.uci.edu/request-consultation/</a:t>
            </a:r>
            <a:endParaRPr lang="en-US" sz="3200" dirty="0" smtClean="0"/>
          </a:p>
          <a:p>
            <a:r>
              <a:rPr lang="en-US" sz="3200" dirty="0" smtClean="0"/>
              <a:t>Email gets sent to you and us</a:t>
            </a:r>
          </a:p>
          <a:p>
            <a:r>
              <a:rPr lang="en-US" sz="3200" dirty="0" smtClean="0"/>
              <a:t>We typically follow-up in no more then 2-3 business days</a:t>
            </a:r>
          </a:p>
          <a:p>
            <a:r>
              <a:rPr lang="en-US" sz="3200" dirty="0" smtClean="0"/>
              <a:t>Set-up an initial in-person or phone meeting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116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to know (and think about) </a:t>
            </a:r>
            <a:br>
              <a:rPr lang="en-US" dirty="0" smtClean="0"/>
            </a:br>
            <a:r>
              <a:rPr lang="en-US" u="sng" dirty="0" smtClean="0"/>
              <a:t>before</a:t>
            </a:r>
            <a:r>
              <a:rPr lang="en-US" dirty="0" smtClean="0"/>
              <a:t> we meet?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33116" cy="4924310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 is free</a:t>
            </a:r>
          </a:p>
          <a:p>
            <a:r>
              <a:rPr lang="en-US" dirty="0" smtClean="0"/>
              <a:t>Cost depends </a:t>
            </a:r>
            <a:r>
              <a:rPr lang="en-US" dirty="0" smtClean="0"/>
              <a:t>on the type(s) of assistance needed</a:t>
            </a:r>
          </a:p>
          <a:p>
            <a:r>
              <a:rPr lang="en-US" dirty="0" smtClean="0"/>
              <a:t>Bring/Send any pertinent information related to </a:t>
            </a:r>
            <a:r>
              <a:rPr lang="en-US" dirty="0" smtClean="0"/>
              <a:t>your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Expect a dialogue and for the statisticians to ask probing question</a:t>
            </a:r>
          </a:p>
          <a:p>
            <a:r>
              <a:rPr lang="en-US" dirty="0" smtClean="0"/>
              <a:t>Be prepared to answer specific questions reading your project</a:t>
            </a:r>
          </a:p>
          <a:p>
            <a:pPr lvl="1"/>
            <a:r>
              <a:rPr lang="en-US" dirty="0" smtClean="0"/>
              <a:t>Research question/aims/hypotheses</a:t>
            </a:r>
          </a:p>
          <a:p>
            <a:pPr lvl="1"/>
            <a:r>
              <a:rPr lang="en-US" dirty="0" smtClean="0"/>
              <a:t>Data collection methods or status of collected data</a:t>
            </a:r>
          </a:p>
          <a:p>
            <a:pPr lvl="1"/>
            <a:r>
              <a:rPr lang="en-US" dirty="0" smtClean="0"/>
              <a:t>Current or anticipated study design</a:t>
            </a:r>
          </a:p>
          <a:p>
            <a:pPr lvl="1"/>
            <a:r>
              <a:rPr lang="en-US" dirty="0" smtClean="0"/>
              <a:t>Previous/related research</a:t>
            </a:r>
          </a:p>
          <a:p>
            <a:pPr lvl="1"/>
            <a:r>
              <a:rPr lang="en-US" dirty="0" smtClean="0"/>
              <a:t>Timeline!</a:t>
            </a:r>
          </a:p>
          <a:p>
            <a:pPr lvl="1"/>
            <a:r>
              <a:rPr lang="en-US" dirty="0" smtClean="0"/>
              <a:t>Authorship expectations</a:t>
            </a:r>
          </a:p>
        </p:txBody>
      </p:sp>
    </p:spTree>
    <p:extLst>
      <p:ext uri="{BB962C8B-B14F-4D97-AF65-F5344CB8AC3E}">
        <p14:creationId xmlns:p14="http://schemas.microsoft.com/office/powerpoint/2010/main" val="4254489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526</Words>
  <Application>Microsoft Office PowerPoint</Application>
  <PresentationFormat>Widescreen</PresentationFormat>
  <Paragraphs>88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Statistical Resources for Chapman University Researchers</vt:lpstr>
      <vt:lpstr>Who am I?</vt:lpstr>
      <vt:lpstr>Why I am here?</vt:lpstr>
      <vt:lpstr>New Partnership – What is available to you!</vt:lpstr>
      <vt:lpstr>Our services provide a holistic approach</vt:lpstr>
      <vt:lpstr>Free and Fee</vt:lpstr>
      <vt:lpstr>https://statconsulting.ics.uci.edu/chapman-researchers/ </vt:lpstr>
      <vt:lpstr>How to make a request? </vt:lpstr>
      <vt:lpstr>What to know (and think about)  before we meet?</vt:lpstr>
      <vt:lpstr>How we work?</vt:lpstr>
      <vt:lpstr>FAQ</vt:lpstr>
      <vt:lpstr>Questions</vt:lpstr>
    </vt:vector>
  </TitlesOfParts>
  <Company>University of California Irvine - 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Resources for Chapman University Researchers</dc:title>
  <dc:creator>Joni Ricks-Oddie</dc:creator>
  <cp:lastModifiedBy>Joni Ricks-Oddie</cp:lastModifiedBy>
  <cp:revision>20</cp:revision>
  <dcterms:created xsi:type="dcterms:W3CDTF">2019-04-11T20:41:26Z</dcterms:created>
  <dcterms:modified xsi:type="dcterms:W3CDTF">2019-04-15T14:58:11Z</dcterms:modified>
</cp:coreProperties>
</file>